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64" r:id="rId12"/>
    <p:sldId id="263" r:id="rId13"/>
    <p:sldId id="262" r:id="rId14"/>
    <p:sldId id="261" r:id="rId15"/>
    <p:sldId id="272" r:id="rId16"/>
    <p:sldId id="275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60" y="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25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977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291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095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670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31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553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445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09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226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42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80FE9-8CFA-4989-B580-6F6BB168804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DF9C1-CB91-4916-96A5-C30FC4512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82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10.wdp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5502" y="2212801"/>
            <a:ext cx="9161253" cy="24001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№14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организации труда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43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"/>
    </mc:Choice>
    <mc:Fallback xmlns="">
      <p:transition spd="slow" advTm="31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33714" y="1951335"/>
            <a:ext cx="9942285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tabLst>
                <a:tab pos="408940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1.Основные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понятия, цель и задачи организации труда.</a:t>
            </a:r>
          </a:p>
          <a:p>
            <a:pPr lvl="0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2.Методика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расчета состава комплексной бригады.</a:t>
            </a:r>
          </a:p>
          <a:p>
            <a:pPr lvl="0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.Режим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и отдыха.</a:t>
            </a:r>
          </a:p>
        </p:txBody>
      </p:sp>
    </p:spTree>
    <p:extLst>
      <p:ext uri="{BB962C8B-B14F-4D97-AF65-F5344CB8AC3E}">
        <p14:creationId xmlns:p14="http://schemas.microsoft.com/office/powerpoint/2010/main" val="272986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2875" y="0"/>
            <a:ext cx="12049125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860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Основные понятия, цель и задачи организации труда.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Сущность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содержание организации труда определяется понятиями: </a:t>
            </a:r>
            <a:r>
              <a:rPr lang="ru-RU" sz="1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 труда, предмет труда, средства труда и живой труд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 труда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 это целесообразная конкретная деятельность людей, направленная на создание определенного предмета потребления. Характерной его чертой является единство трех основных элементов: живого труда, предмета труда и средств труда.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Живой труд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 это целесообразная трата человеческой рабочей силы при воздействии на предмет труда с целью его превращения в определенный конечный продукт.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 труда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 это природные предметы (лес, вода, песок, камень и т.п.) или сырье, материалы, детали и конструкции, подвергающиеся воздействию живого труда.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 тру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 — орудия труда, здания и сооружения, используя которые люди воздействуют на предмет труда, изменяя и преобразуя его. </a:t>
            </a:r>
            <a:endParaRPr lang="ru-RU" sz="1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74" y="3957637"/>
            <a:ext cx="12049125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Главным созидательным фактором в процессе труда является живой труд.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kern="0" dirty="0">
                <a:solidFill>
                  <a:srgbClr val="FF0000"/>
                </a:solidFill>
                <a:latin typeface="Times New Roman" panose="02020603050405020304" pitchFamily="18" charset="0"/>
              </a:rPr>
              <a:t>Цель организации труда </a:t>
            </a:r>
            <a:r>
              <a:rPr lang="ru-RU" sz="1600" b="1" kern="0" dirty="0">
                <a:latin typeface="Times New Roman" panose="02020603050405020304" pitchFamily="18" charset="0"/>
              </a:rPr>
              <a:t>— непрерывное повышение производительности труда работников при сохранении их здоровья. Данная цель определяет три группы задач, которые решает организация труда на научной основе: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Экономические задачи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 решение которых обеспечивает экономию времени в результате улучшения использования рабочего и машинного времени, ликвидации потерь, совершенствование методов и приемов труда и т.д.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Психофизиологические задачи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 решение которых позволяет создать наилучшие условия труда, обеспечивающие здоровье работников, высокий уровень их работоспособности, нормальное воспроизводство и функционирование рабочей силы.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Социальные задачи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 решают вопросы повышения привлекательности труда, творческой активности работников, их гармоничного развития.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8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8588" y="-1"/>
            <a:ext cx="12063412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Разделение и кооперация труда.</a:t>
            </a:r>
          </a:p>
          <a:p>
            <a:pPr marL="2286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2.1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Разделение труда и его виды.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Разделение труда представляет собой процесс обособления  различных видов трудовой деятельности. Различают три вида разделения труда: общее, частное и единичное.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Общее разделение труда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характеризует процесс обособления различных видов деятельности в рамках всего общества (отделение промышленности от сельского хозяйства, выделение строительства в самостоятельную отрасль, отделение добывающей промышленности от обрабатывающей, производства средств производства от производства предметов потребления, сферы материального производства от сферы обслуживания и т.д.).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Частное разделение труда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характеризует процесс обособления различных видов трудовой деятельности внутри данной отрасли. В строительстве — по виду строительной продукции: жилищное строительство, промышленное, строительство железных дорог, трубопроводов, электростанций и т.д.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Единичное разделение труда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 это обособление отдельных видов работ в рамках одной строительной организации или ее структурного подразделения.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Единичное разделение труда осуществляется в следующих формах: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функциональное; профессиональное, в том числе профессионально-</a:t>
            </a:r>
            <a:r>
              <a:rPr lang="ru-RU" sz="20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подетальное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профессионально-пооперационное, профессионально-квалификационное. 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48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2875" y="0"/>
            <a:ext cx="12049125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Функциональное разделение труда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предполагает обособление отдельных групп производственных функций по их роли в создании готовой продукции предприятия (основным и вспомогательным).</a:t>
            </a:r>
          </a:p>
          <a:p>
            <a:pPr indent="342900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каждой функциональной группе осуществляется так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называемое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профессиональное разделение труда, которое выражается в специализации рабочих на выполнении технологически однородных строительных, монтажных, отделочных, обслуживающих и других процессов. </a:t>
            </a:r>
            <a:endParaRPr lang="ru-RU" sz="1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Конкретным проявлением профессионального разделения труда является обособление профессиональных групп рабочих, специализирующихся на выполнении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технологически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однородных процессов в строительном производстве (каменщики, плотники, монтажники конструкции, монтажники связи, монтажники технологического оборудования и т.п.).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Профессиональное разделение труда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осуществляется в трех формах: 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профессионально-</a:t>
            </a:r>
            <a:r>
              <a:rPr lang="ru-RU" b="1" u="sng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подетальное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профессионально-пооперационное; профессионально-квалификационное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4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Профессионально-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подетальное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разделение труда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выражается в специализации рабочих одной профессии на выполнении определенного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вида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 с получением определенной строительной продукции. </a:t>
            </a:r>
            <a:endParaRPr lang="ru-RU" sz="1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Профессионально-пооперационное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разделение труда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(внутри профессий) выражается в специализации рабочих на выполнении ограниченного круга операций одного и того же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строительно-монтажного процесса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Внутри каждой профессиональной группы рабочих  происходит дальнейшее разделение труда по степени умения, знания и опыта каждого рабочего. Эта форма разделения труда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называется профессионально-квалификационной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Она выражается в специализации рабочих на выполнении работ или операций различной сложности. В результате профессионально-квалификационного разделения труд каждая профессия рабочих в строительстве подразделяется на квалификационные подгруппы (разряды). Нормативной базой такого разделения служит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Единый тарифно-квалификационный справочник (ЕТКС) работ и профессий рабочих. </a:t>
            </a:r>
          </a:p>
        </p:txBody>
      </p:sp>
    </p:spTree>
    <p:extLst>
      <p:ext uri="{BB962C8B-B14F-4D97-AF65-F5344CB8AC3E}">
        <p14:creationId xmlns:p14="http://schemas.microsoft.com/office/powerpoint/2010/main" val="171137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8588" y="0"/>
            <a:ext cx="12063412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Методика расчета состава комплексной бригады</a:t>
            </a:r>
            <a:endParaRPr lang="ru-RU" sz="14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Основной формой организации труда рабочих в строительстве является 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бригада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представляющая собой первичный организационно-оформленный трудовой коллектив рабочих различной квалификации, одной или нескольких профессий, объединенных для совместного выполнения производственного задания.</a:t>
            </a:r>
            <a:endParaRPr lang="ru-RU" sz="14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практике строительства сложились два основных типа бригад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специализированные;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комплексные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Специализированные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бригады могут быть обычными и комплексно-специализированными.</a:t>
            </a:r>
            <a:endParaRPr lang="ru-RU" sz="14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Комплексная бригада 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бригада, выполняющая комплекс технологически связанных общестроительных работ (монтаж крупнопанельных или крупноблочных зданий с сопутствующими работами, возведение здания со стенами из кирпича и монтажом сборных железобетонных конструкций и другими сопутствующими работами; устройство монолитных конструкций с арматурными и опалубочными работами и т.п.)</a:t>
            </a:r>
            <a:endParaRPr lang="ru-RU" sz="1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Специализированная бригада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бригада, выполняющая один вид специализированных работ (штукатурных, малярных, сантехнических, электромонтажных и т.п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.)</a:t>
            </a: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Комплексно-специализированная бригада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бригада, выполняющая два или более вида специализированных работ технологически родственного профиля (малярные, обойные и работы по устройству полов из линолеума или штукатурные и облицовочные работы и т.п.)</a:t>
            </a:r>
          </a:p>
          <a:p>
            <a:pPr indent="342900" algn="just">
              <a:spcBef>
                <a:spcPts val="600"/>
              </a:spcBef>
              <a:spcAft>
                <a:spcPts val="600"/>
              </a:spcAft>
            </a:pPr>
            <a:endParaRPr lang="ru-RU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54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8588" y="0"/>
            <a:ext cx="12063412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Расчет состава (структуры) бригады производится в следующей последовательности: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Составляется калькуляция трудовых затрат и заработной платы на вариант комплекса строительно-монтажных работ (СМР).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Рассчитывается нормативная продолжительность выполнения работы.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Определяются нормативные затраты труда по всем профессиям и разрядам рабочих.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Рассчитывается численный состав бригады по профессиям и разрядам.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Окончательно формируется состав бригады за счет рационального совмещения профессий рабочих.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 Осуществляется проверка правильности расчета состава бригады.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Калькуляция затрат труда, затрат машинного времени и заработной платы составляется по форме таблицы на основании исходных  данных о планируемых объёмах работ, норм из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выполнения работ определяется по формуле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baseline="-25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суммарная величина нормативного времени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выполнения комплекса работ ведущей машиной,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.-ч;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число ведущих машин;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число рабочих смен в сутки (принимается две или три смены);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baseline="-25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продолжительность рабочей смены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ч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ч;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увеличение затрат машинного времени на неучтенные работы машины. 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86913" y="4233862"/>
            <a:ext cx="2457449" cy="7837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8651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~AUT000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8"/>
          <a:stretch/>
        </p:blipFill>
        <p:spPr bwMode="auto">
          <a:xfrm rot="5400000">
            <a:off x="3171028" y="-2886868"/>
            <a:ext cx="5900741" cy="119030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9860" y="6087858"/>
            <a:ext cx="119030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нормативных затрат труда производится по профессиям и разрядам рабочих на основании калькуляции. </a:t>
            </a:r>
          </a:p>
        </p:txBody>
      </p:sp>
    </p:spTree>
    <p:extLst>
      <p:ext uri="{BB962C8B-B14F-4D97-AF65-F5344CB8AC3E}">
        <p14:creationId xmlns:p14="http://schemas.microsoft.com/office/powerpoint/2010/main" val="105107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8588" y="0"/>
            <a:ext cx="12063412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Распределение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нормативных затрат труда по разрядам осуществляется по каждой работе пропорционально составу звена в соответствии с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ЕНиР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Затем по всем профессиям и разрядам составляется сводная ведомость нормативных затрат труда.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Определение численного состава бригады производится по формуле: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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нормативные затраты труда, чел.-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Определение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квалификационного и профессионального состава рабочих в бригаде производится по формулам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численность рабочих определенной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i-й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профессии (монтажники, сварщики, плотники и т.д.), чел.;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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зт</a:t>
            </a:r>
            <a:r>
              <a:rPr lang="en-US" sz="20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нормативные затраты труда рабочих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-й профессии;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baseline="-25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зт</a:t>
            </a:r>
            <a:r>
              <a:rPr lang="en-US" sz="20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нормативные затраты труда рабочих данной профессии (i-й) и определенного (j-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разряда, чел.-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численность рабочих i-той профессии j-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разряда, чел.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продолжительность выполнения работ,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86345" y="1373891"/>
            <a:ext cx="2489146" cy="10224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1639" y="2970978"/>
            <a:ext cx="2052802" cy="891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45983" y="2970978"/>
            <a:ext cx="2562300" cy="8915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9802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57655" y="0"/>
            <a:ext cx="12034345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Проверка расчета: </a:t>
            </a:r>
          </a:p>
          <a:p>
            <a:pPr marL="457200" indent="-457200">
              <a:spcAft>
                <a:spcPts val="0"/>
              </a:spcAft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Численность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бригаде рабочих определенной профессии должна соответствовать суммарной их численности по различным разрядам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spcAft>
                <a:spcPts val="0"/>
              </a:spcAft>
              <a:buAutoNum type="arabicPeriod"/>
            </a:pP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AutoNum type="arabicPeriod"/>
            </a:pP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Численность в бригаде рабочих должна соответствовать суммарной их численности по всем профессиям: </a:t>
            </a:r>
          </a:p>
          <a:p>
            <a:pPr>
              <a:spcAft>
                <a:spcPts val="0"/>
              </a:spcAft>
            </a:pP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расчетов составляется предварительная структура бригады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Численность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с учетом десятых долей, которые объединяются затем при совмещении профессий.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Совмещение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профессий производится для обеспечения непрерывной, равномерной и полной загрузки рабочих, повышения выработки и осуществляется на основе логического анализа полученных данных по составу бригады с учетом технологической зависимости процессов, выполняемых по основным совмещаемым профессиям. 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1325" y="763578"/>
            <a:ext cx="1692585" cy="7066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1325" y="1898859"/>
            <a:ext cx="1692585" cy="6556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0553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0359" y="0"/>
            <a:ext cx="12081641" cy="617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Рекомендуемое рациональное совмещение профессий: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монтажник-электросварщик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монтажник-газосварщик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монтажник-бетонщик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каменщик-монтажник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конструкций;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маляр-штукатур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маляр-облицовщик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арматурщик-бетонщик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арматурщик-сварщик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каменщик-бетонщик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каменщик-штукатур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плотник-столяр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плотник-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кровельщик.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Окончательные результаты расчета количественного, профессионального, квалификационного состава бригады и рационального совмещения профессий (структуру бригады) проверяют по двум показателям: 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588645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коэффициенту загрузки бригады (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20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); 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588645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соответствию среднего разряда комплекса работ среднему разряду рабочих бригады (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20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97905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0359" y="0"/>
            <a:ext cx="12081641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Коэффициент загрузки бригады рассчитывается по формуле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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зт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общая нормативная трудоемкость комплекса СМР, чел.-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должно выполняться условие: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1,3.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К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1,0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тогда численный состав бригады должен быть уменьшен.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К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1,3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тогда численный состав бригады должен быть увеличен.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коэффициент отражает планируемый уровень выполнения норм выработки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Aft>
                <a:spcPts val="0"/>
              </a:spcAft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40"/>
              </a:spcBef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/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разряд рабочих бригады и работ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определяется по единой формуле, которая имеет общий вид: </a:t>
            </a:r>
          </a:p>
          <a:p>
            <a:pPr>
              <a:spcBef>
                <a:spcPts val="140"/>
              </a:spcBef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ближайший к средней ставке больший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меньший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40"/>
              </a:spcBef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разряд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принимаемый для расчета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14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∆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разница между тарифными ставками, в интервале которых находится средняя тарифная ставка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spcBef>
                <a:spcPts val="140"/>
              </a:spcBef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∆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отклонение средней тарифной ставки от тарифной ставки разряда, принятого для расчета. </a:t>
            </a:r>
          </a:p>
          <a:p>
            <a:pPr>
              <a:spcBef>
                <a:spcPts val="140"/>
              </a:spcBef>
              <a:spcAft>
                <a:spcPts val="0"/>
              </a:spcAft>
            </a:pPr>
            <a:endParaRPr lang="ru-RU" sz="20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5579" y="191485"/>
            <a:ext cx="2563703" cy="8175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45578" y="4288818"/>
            <a:ext cx="2563703" cy="8123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635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7655" y="1"/>
            <a:ext cx="12034345" cy="6542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7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случае, если для расчета берется меньший разряд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(P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= Р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определяется следующим образом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>
              <a:spcBef>
                <a:spcPts val="70"/>
              </a:spcBef>
              <a:spcAft>
                <a:spcPts val="0"/>
              </a:spcAft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7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									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(а)</a:t>
            </a:r>
          </a:p>
          <a:p>
            <a:pPr>
              <a:spcBef>
                <a:spcPts val="70"/>
              </a:spcBef>
              <a:spcAft>
                <a:spcPts val="0"/>
              </a:spcAft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7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для расчета берется больший разряд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Р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рассчитывается: </a:t>
            </a:r>
          </a:p>
          <a:p>
            <a:pPr>
              <a:spcBef>
                <a:spcPts val="70"/>
              </a:spcBef>
              <a:spcAft>
                <a:spcPts val="0"/>
              </a:spcAft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7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										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(б)</a:t>
            </a:r>
          </a:p>
          <a:p>
            <a:pPr>
              <a:spcBef>
                <a:spcPts val="7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средняя ставка рабочих или комплекса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работ; </a:t>
            </a:r>
          </a:p>
          <a:p>
            <a:pPr>
              <a:spcBef>
                <a:spcPts val="70"/>
              </a:spcBef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ближайшая большая тарифная ставка по отношению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средней; </a:t>
            </a:r>
          </a:p>
          <a:p>
            <a:pPr>
              <a:spcBef>
                <a:spcPts val="70"/>
              </a:spcBef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ближайшая меньшая тарифная ставка по отношению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70"/>
              </a:spcBef>
              <a:spcAft>
                <a:spcPts val="0"/>
              </a:spcAft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тарифные ставки рабочих и работ определяются по разным формулам.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Средняя ставка рабочих бригады определяется по формуле: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часовая тарифная ставка рабочего соответствующего разряда;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количество рабочих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-го разряда в бригаде, чел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 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общее количество рабочих в бригаде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 N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чел.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разряд рабочих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</a:t>
            </a:r>
            <a:r>
              <a:rPr lang="ru-RU" sz="20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определяется по формулам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>
              <a:spcBef>
                <a:spcPts val="7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91461" y="430925"/>
            <a:ext cx="2034369" cy="9517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00985" y="1727270"/>
            <a:ext cx="2024845" cy="9528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00984" y="3894083"/>
            <a:ext cx="2024845" cy="10579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3437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1890" y="0"/>
            <a:ext cx="12050110" cy="6637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Средняя ставка комплекса работ определяется по формуле: </a:t>
            </a:r>
            <a:endParaRPr lang="ru-RU" sz="20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С</a:t>
            </a:r>
            <a:r>
              <a:rPr lang="ru-RU" sz="2000" b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ЗП * 100 / Н</a:t>
            </a:r>
            <a:r>
              <a:rPr lang="ru-RU" sz="2000" b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зт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360"/>
              </a:spcBef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ЗП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суммарная величина зарплаты за весь объём работ, р.;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зт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нормативная трудоемкость на комплекс CMP, чел.-ч.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Средний разряд работ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</a:t>
            </a:r>
            <a:r>
              <a:rPr lang="ru-RU" sz="20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определяется по формулам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Режим труда и отдыха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Режим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и отдыха —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установленный на предприятии, в строительно-монтажной организации (СМО) распорядок времени, регламентирующий определённое чередование времени работы и времени отдыха на протяжении рабочей смены, недели, месяца, года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Отдых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регламентированным и стихийным (свободным).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Под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регламентированным отдыхом понимают перерывы в работе, установленные заранее.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Под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свободным — перерывы устанавливаются стихийно по мере необходимости самим рабочим.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20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3421" y="1"/>
            <a:ext cx="1201857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Режим труда и отдыха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— важнейшая проблема психофизиологии труда.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Работоспособность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человека, то есть его способность выполнять заданный объем работы установленного качества за определенное время, является величиной переменной и изменяется в течение смены, недели, года.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 </a:t>
            </a:r>
            <a:r>
              <a:rPr lang="ru-RU" sz="20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изменения работоспособности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колебания в количестве и качестве готовой продукции. 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Уровень работоспособности человека не является постоянным в разные периоды рабочего времени, а изменяется под воздействием целого ряда факторов труда и производственной среды, вызывающих изменения в характере протекания физиологических и психологических функций в организме работника.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Период вра6атываемости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 начале смены работнику требуется в время на «раскачку», на то, чтобы: а) настроиться на работу, б) выработать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определенный ритм движений.</a:t>
            </a: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Период устойчивой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paбoтocnocoбnocтu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устойчивостью физиологических процессов в организме и постоянством производственных показателей (во второй половине дня уровень выработки ниже).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устойчивой работоспособности зависит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от уровня интенсивности труда, б) от величины энергетических затрат организма в процессе работы, в) от степени нервной напряженности, степени тренированности работника, его воли и т. д.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Динамика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работоспособности в течение недели, месяца, года изменяется по той же закономерности.</a:t>
            </a: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Период появления и нарастания утомления появляется к началу обеденного перерыва и к концу смены, к концу смены начинается раньше. 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65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27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1477</Words>
  <Application>Microsoft Office PowerPoint</Application>
  <PresentationFormat>Широкоэкранный</PresentationFormat>
  <Paragraphs>154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Times New Roman</vt:lpstr>
      <vt:lpstr>Тема Office</vt:lpstr>
      <vt:lpstr>Microsoft Equation 3.0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9</cp:revision>
  <dcterms:created xsi:type="dcterms:W3CDTF">2022-10-03T11:12:46Z</dcterms:created>
  <dcterms:modified xsi:type="dcterms:W3CDTF">2022-10-03T12:29:22Z</dcterms:modified>
</cp:coreProperties>
</file>